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CE666-9E08-4D08-B3E5-77F3F4D5AE4A}" v="89" dt="2023-02-26T02:50:35.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napToObjects="1">
      <p:cViewPr varScale="1">
        <p:scale>
          <a:sx n="50" d="100"/>
          <a:sy n="50" d="100"/>
        </p:scale>
        <p:origin x="2196"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F0B881-AF0D-7048-8594-855D4CAAAA8E}" type="datetimeFigureOut">
              <a:rPr lang="en-US" smtClean="0"/>
              <a:t>2/26/2024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8529532" y="720718"/>
            <a:ext cx="4270895" cy="1107996"/>
          </a:xfrm>
          <a:prstGeom prst="rect">
            <a:avLst/>
          </a:prstGeom>
          <a:noFill/>
        </p:spPr>
        <p:txBody>
          <a:bodyPr wrap="square" rtlCol="0">
            <a:spAutoFit/>
          </a:bodyPr>
          <a:lstStyle/>
          <a:p>
            <a:r>
              <a:rPr lang="en-US" sz="6600" dirty="0">
                <a:latin typeface="KG Eyes Wide Open"/>
                <a:cs typeface="KG Eyes Wide Open"/>
              </a:rPr>
              <a:t>Kraft’s Class </a:t>
            </a:r>
          </a:p>
        </p:txBody>
      </p:sp>
      <p:sp>
        <p:nvSpPr>
          <p:cNvPr id="25" name="TextBox 24"/>
          <p:cNvSpPr txBox="1"/>
          <p:nvPr/>
        </p:nvSpPr>
        <p:spPr>
          <a:xfrm>
            <a:off x="377923" y="1370952"/>
            <a:ext cx="7016554" cy="784830"/>
          </a:xfrm>
          <a:prstGeom prst="rect">
            <a:avLst/>
          </a:prstGeom>
          <a:noFill/>
        </p:spPr>
        <p:txBody>
          <a:bodyPr wrap="square" rtlCol="0">
            <a:spAutoFit/>
          </a:bodyPr>
          <a:lstStyle/>
          <a:p>
            <a:pPr algn="ctr"/>
            <a:r>
              <a:rPr lang="en-US" sz="4500"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4230819" y="1896179"/>
            <a:ext cx="2640001" cy="400110"/>
          </a:xfrm>
          <a:prstGeom prst="rect">
            <a:avLst/>
          </a:prstGeom>
          <a:noFill/>
        </p:spPr>
        <p:txBody>
          <a:bodyPr wrap="square" rtlCol="0">
            <a:spAutoFit/>
          </a:bodyPr>
          <a:lstStyle/>
          <a:p>
            <a:pPr algn="r"/>
            <a:r>
              <a:rPr lang="en-US" sz="2000" dirty="0">
                <a:latin typeface="Century Gothic" panose="020B0502020202020204" pitchFamily="34" charset="0"/>
                <a:cs typeface="Shadows Into Light"/>
              </a:rPr>
              <a:t>March 2024</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1135081" y="779827"/>
            <a:ext cx="1733216" cy="702316"/>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20" name="TextBox 19"/>
          <p:cNvSpPr txBox="1"/>
          <p:nvPr/>
        </p:nvSpPr>
        <p:spPr>
          <a:xfrm>
            <a:off x="844468" y="4729697"/>
            <a:ext cx="6080760" cy="4572000"/>
          </a:xfrm>
          <a:prstGeom prst="rect">
            <a:avLst/>
          </a:prstGeom>
          <a:solidFill>
            <a:schemeClr val="bg1"/>
          </a:solidFill>
          <a:ln w="63500" cmpd="sng">
            <a:solidFill>
              <a:schemeClr val="tx1"/>
            </a:solidFill>
          </a:ln>
        </p:spPr>
        <p:txBody>
          <a:bodyPr wrap="square" rtlCol="0">
            <a:spAutoFit/>
          </a:bodyPr>
          <a:lstStyle/>
          <a:p>
            <a:pPr algn="ctr"/>
            <a:r>
              <a:rPr lang="en-US" b="1" dirty="0">
                <a:latin typeface="HelloAntsClose" panose="02000603000000000000" pitchFamily="2" charset="0"/>
                <a:ea typeface="HelloAntsClose" panose="02000603000000000000" pitchFamily="2" charset="0"/>
              </a:rPr>
              <a:t>Learning Targets for March</a:t>
            </a:r>
          </a:p>
          <a:p>
            <a:pPr algn="ctr"/>
            <a:r>
              <a:rPr lang="en-US" sz="1400" b="1" dirty="0">
                <a:latin typeface="HelloAntsClose" panose="02000603000000000000" pitchFamily="2" charset="0"/>
                <a:ea typeface="HelloAntsClose" panose="02000603000000000000" pitchFamily="2" charset="0"/>
                <a:cs typeface="Shadows Into Light"/>
              </a:rPr>
              <a:t>🍀⭐</a:t>
            </a:r>
            <a:r>
              <a:rPr lang="en-US" b="1" dirty="0">
                <a:latin typeface="HelloAntsClose" panose="02000603000000000000" pitchFamily="2" charset="0"/>
                <a:ea typeface="HelloAntsClose" panose="02000603000000000000" pitchFamily="2" charset="0"/>
                <a:cs typeface="Shadows Into Light"/>
              </a:rPr>
              <a:t>Reading</a:t>
            </a:r>
            <a:r>
              <a:rPr lang="en-US" sz="1400" b="1" dirty="0">
                <a:latin typeface="HelloAntsClose" panose="02000603000000000000" pitchFamily="2" charset="0"/>
                <a:ea typeface="HelloAntsClose" panose="02000603000000000000" pitchFamily="2" charset="0"/>
                <a:cs typeface="Shadows Into Light"/>
              </a:rPr>
              <a:t>⭐🍀</a:t>
            </a:r>
            <a:endParaRPr lang="en-US" b="1" dirty="0">
              <a:latin typeface="HelloAntsClose" panose="02000603000000000000" pitchFamily="2" charset="0"/>
              <a:ea typeface="HelloAntsClose" panose="02000603000000000000" pitchFamily="2" charset="0"/>
              <a:cs typeface="Shadows Into Light"/>
            </a:endParaRPr>
          </a:p>
          <a:p>
            <a:r>
              <a:rPr lang="en-US" sz="1200" dirty="0">
                <a:latin typeface="Century Gothic" panose="020B0502020202020204" pitchFamily="34" charset="0"/>
                <a:ea typeface="HelloAntsClose" panose="02000603000000000000" pitchFamily="2" charset="0"/>
                <a:cs typeface="Shadows Into Light"/>
              </a:rPr>
              <a:t>In March, we will be reviewing genres and skills with fiction and nonfiction texts</a:t>
            </a:r>
            <a:r>
              <a:rPr lang="en-US" sz="1200" dirty="0">
                <a:latin typeface="Century Gothic" panose="020B0502020202020204" pitchFamily="34" charset="0"/>
              </a:rPr>
              <a:t>. </a:t>
            </a:r>
          </a:p>
          <a:p>
            <a:pPr lvl="0"/>
            <a:r>
              <a:rPr lang="en-US" sz="1200" dirty="0">
                <a:latin typeface="Century Gothic" panose="020B0502020202020204" pitchFamily="34" charset="0"/>
              </a:rPr>
              <a:t>As we read the </a:t>
            </a:r>
            <a:r>
              <a:rPr lang="en-US" sz="1200" b="1" dirty="0">
                <a:latin typeface="Century Gothic" panose="020B0502020202020204" pitchFamily="34" charset="0"/>
              </a:rPr>
              <a:t>fictional pieces</a:t>
            </a:r>
            <a:r>
              <a:rPr lang="en-US" sz="1200" dirty="0">
                <a:latin typeface="Century Gothic" panose="020B0502020202020204" pitchFamily="34" charset="0"/>
              </a:rPr>
              <a:t>, we will:</a:t>
            </a:r>
          </a:p>
          <a:p>
            <a:pPr marL="171450" lvl="0" indent="-171450">
              <a:buFont typeface="Arial" panose="020B0604020202020204" pitchFamily="34" charset="0"/>
              <a:buChar char="•"/>
            </a:pPr>
            <a:r>
              <a:rPr lang="en-US" sz="1200" dirty="0">
                <a:latin typeface="Century Gothic" panose="020B0502020202020204" pitchFamily="34" charset="0"/>
              </a:rPr>
              <a:t>Analyze how characters’ traits and their motivations, feelings, and actions can affect plot.   </a:t>
            </a:r>
          </a:p>
          <a:p>
            <a:pPr marL="171450" indent="-171450">
              <a:buFont typeface="Arial" panose="020B0604020202020204" pitchFamily="34" charset="0"/>
              <a:buChar char="•"/>
            </a:pPr>
            <a:r>
              <a:rPr lang="en-US" sz="1200" dirty="0">
                <a:latin typeface="Century Gothic" panose="020B0502020202020204" pitchFamily="34" charset="0"/>
              </a:rPr>
              <a:t>Identify the narrator’s point of view (1</a:t>
            </a:r>
            <a:r>
              <a:rPr lang="en-US" sz="1200" baseline="30000" dirty="0">
                <a:latin typeface="Century Gothic" panose="020B0502020202020204" pitchFamily="34" charset="0"/>
              </a:rPr>
              <a:t>st</a:t>
            </a:r>
            <a:r>
              <a:rPr lang="en-US" sz="1200" dirty="0">
                <a:latin typeface="Century Gothic" panose="020B0502020202020204" pitchFamily="34" charset="0"/>
              </a:rPr>
              <a:t> or 3</a:t>
            </a:r>
            <a:r>
              <a:rPr lang="en-US" sz="1200" baseline="30000" dirty="0">
                <a:latin typeface="Century Gothic" panose="020B0502020202020204" pitchFamily="34" charset="0"/>
              </a:rPr>
              <a:t>rd</a:t>
            </a:r>
            <a:r>
              <a:rPr lang="en-US" sz="1200" dirty="0">
                <a:latin typeface="Century Gothic" panose="020B0502020202020204" pitchFamily="34" charset="0"/>
              </a:rPr>
              <a:t> person), and how that perspective adds meaning to the text.</a:t>
            </a:r>
          </a:p>
          <a:p>
            <a:endParaRPr lang="en-US" sz="1200" dirty="0">
              <a:latin typeface="Century Gothic" panose="020B0502020202020204" pitchFamily="34" charset="0"/>
            </a:endParaRPr>
          </a:p>
          <a:p>
            <a:r>
              <a:rPr lang="en-US" sz="1200" dirty="0">
                <a:latin typeface="Century Gothic" panose="020B0502020202020204" pitchFamily="34" charset="0"/>
              </a:rPr>
              <a:t>With the </a:t>
            </a:r>
            <a:r>
              <a:rPr lang="en-US" sz="1200" b="1" dirty="0">
                <a:latin typeface="Century Gothic" panose="020B0502020202020204" pitchFamily="34" charset="0"/>
              </a:rPr>
              <a:t>nonfiction texts</a:t>
            </a:r>
            <a:r>
              <a:rPr lang="en-US" sz="1200" dirty="0">
                <a:latin typeface="Century Gothic" panose="020B0502020202020204" pitchFamily="34" charset="0"/>
              </a:rPr>
              <a:t>, we will build our skills in:</a:t>
            </a:r>
          </a:p>
          <a:p>
            <a:pPr marL="171450" lvl="0" indent="-171450">
              <a:buFont typeface="Arial" panose="020B0604020202020204" pitchFamily="34" charset="0"/>
              <a:buChar char="•"/>
            </a:pPr>
            <a:r>
              <a:rPr lang="en-US" sz="1200" dirty="0">
                <a:latin typeface="Century Gothic" panose="020B0502020202020204" pitchFamily="34" charset="0"/>
              </a:rPr>
              <a:t>Answering questions using the text for support.</a:t>
            </a:r>
          </a:p>
          <a:p>
            <a:pPr marL="171450" lvl="0" indent="-171450">
              <a:buFont typeface="Arial" panose="020B0604020202020204" pitchFamily="34" charset="0"/>
              <a:buChar char="•"/>
            </a:pPr>
            <a:r>
              <a:rPr lang="en-US" sz="1200" dirty="0">
                <a:latin typeface="Century Gothic" panose="020B0502020202020204" pitchFamily="34" charset="0"/>
                <a:cs typeface="Aldhabi" panose="020B0604020202020204" pitchFamily="2" charset="-78"/>
              </a:rPr>
              <a:t>Determining the main idea and retelling the key details that support it.</a:t>
            </a:r>
          </a:p>
          <a:p>
            <a:pPr marL="171450" lvl="0" indent="-171450">
              <a:buFont typeface="Arial" panose="020B0604020202020204" pitchFamily="34" charset="0"/>
              <a:buChar char="•"/>
            </a:pPr>
            <a:r>
              <a:rPr lang="en-US" sz="1200" dirty="0">
                <a:latin typeface="Century Gothic" panose="020B0502020202020204" pitchFamily="34" charset="0"/>
              </a:rPr>
              <a:t>Using text features to better understand information presented by an author.</a:t>
            </a:r>
          </a:p>
          <a:p>
            <a:pPr marL="171450" lvl="0" indent="-171450">
              <a:buFont typeface="Arial" panose="020B0604020202020204" pitchFamily="34" charset="0"/>
              <a:buChar char="•"/>
            </a:pPr>
            <a:r>
              <a:rPr lang="en-US" sz="1200" dirty="0">
                <a:latin typeface="Century Gothic" panose="020B0502020202020204" pitchFamily="34" charset="0"/>
              </a:rPr>
              <a:t>Summarizing to tell the most important ideas and details within a text.</a:t>
            </a:r>
          </a:p>
          <a:p>
            <a:pPr lvl="0"/>
            <a:endParaRPr lang="en-US" sz="700" dirty="0">
              <a:latin typeface="Century Gothic" panose="020B0502020202020204" pitchFamily="34" charset="0"/>
            </a:endParaRPr>
          </a:p>
          <a:p>
            <a:pPr algn="ctr"/>
            <a:r>
              <a:rPr lang="en-US" sz="1400" b="1" dirty="0">
                <a:latin typeface="HelloAntsClose" panose="02000603000000000000" pitchFamily="2" charset="0"/>
                <a:ea typeface="HelloAntsClose" panose="02000603000000000000" pitchFamily="2" charset="0"/>
                <a:cs typeface="Shadows Into Light"/>
              </a:rPr>
              <a:t>🍀⭐</a:t>
            </a:r>
            <a:r>
              <a:rPr lang="en-US" b="1" dirty="0">
                <a:latin typeface="HelloAntsClose" panose="02000603000000000000" pitchFamily="2" charset="0"/>
                <a:ea typeface="HelloAntsClose" panose="02000603000000000000" pitchFamily="2" charset="0"/>
                <a:cs typeface="Shadows Into Light"/>
              </a:rPr>
              <a:t>Writing</a:t>
            </a:r>
            <a:r>
              <a:rPr lang="en-US" sz="1400" b="1" dirty="0">
                <a:latin typeface="HelloAntsClose" panose="02000603000000000000" pitchFamily="2" charset="0"/>
                <a:ea typeface="HelloAntsClose" panose="02000603000000000000" pitchFamily="2" charset="0"/>
                <a:cs typeface="Shadows Into Light"/>
              </a:rPr>
              <a:t>⭐🍀</a:t>
            </a:r>
            <a:endParaRPr lang="en-US" b="1" dirty="0">
              <a:latin typeface="HelloAntsClose" panose="02000603000000000000" pitchFamily="2" charset="0"/>
              <a:ea typeface="HelloAntsClose" panose="02000603000000000000" pitchFamily="2" charset="0"/>
              <a:cs typeface="Shadows Into Light"/>
            </a:endParaRPr>
          </a:p>
          <a:p>
            <a:r>
              <a:rPr lang="en-US" sz="1200" dirty="0">
                <a:latin typeface="Century Gothic" panose="020B0502020202020204" pitchFamily="34" charset="0"/>
                <a:ea typeface="HelloAntsClose" panose="02000603000000000000" pitchFamily="2" charset="0"/>
                <a:cs typeface="Shadows Into Light"/>
              </a:rPr>
              <a:t>This month, we will be reviewing our writing strategies and skills in preparation for our state test. Your child has been working hard to learn how to analyze prompts to determine their purposes for writing and using text evidence to support their responses. We will continue to refine our skills in writing multiple paragraphs, focusing on developing organized ideas, citing text evidence to support our thoughts, and using proper grammar and conventions. Our goal is to write an introduction, body paragraph(s), and a conclusion.</a:t>
            </a:r>
          </a:p>
        </p:txBody>
      </p:sp>
      <p:sp>
        <p:nvSpPr>
          <p:cNvPr id="11" name="TextBox 10">
            <a:extLst>
              <a:ext uri="{FF2B5EF4-FFF2-40B4-BE49-F238E27FC236}">
                <a16:creationId xmlns:a16="http://schemas.microsoft.com/office/drawing/2014/main" id="{4B9A5EAA-CEC8-45E9-9178-4BE45920F340}"/>
              </a:ext>
            </a:extLst>
          </p:cNvPr>
          <p:cNvSpPr txBox="1"/>
          <p:nvPr/>
        </p:nvSpPr>
        <p:spPr>
          <a:xfrm>
            <a:off x="834942" y="2190738"/>
            <a:ext cx="6080760" cy="2369880"/>
          </a:xfrm>
          <a:prstGeom prst="rect">
            <a:avLst/>
          </a:prstGeom>
          <a:solidFill>
            <a:schemeClr val="bg1"/>
          </a:solidFill>
          <a:ln w="63500" cmpd="sng">
            <a:solidFill>
              <a:schemeClr val="tx1"/>
            </a:solidFill>
          </a:ln>
        </p:spPr>
        <p:txBody>
          <a:bodyPr wrap="square" rtlCol="0">
            <a:spAutoFit/>
          </a:bodyPr>
          <a:lstStyle/>
          <a:p>
            <a:pPr algn="ctr"/>
            <a:r>
              <a:rPr lang="en-US" sz="1600" b="1" dirty="0">
                <a:latin typeface="HelloAntsClose" panose="02000603000000000000" pitchFamily="2" charset="0"/>
                <a:ea typeface="HelloAntsClose" panose="02000603000000000000" pitchFamily="2" charset="0"/>
              </a:rPr>
              <a:t>Announcement</a:t>
            </a:r>
          </a:p>
          <a:p>
            <a:pPr algn="ctr"/>
            <a:endParaRPr lang="en-US" sz="500" b="0" i="0" dirty="0">
              <a:effectLst/>
              <a:latin typeface="Century Gothic" panose="020B0502020202020204" pitchFamily="34" charset="0"/>
            </a:endParaRPr>
          </a:p>
          <a:p>
            <a:pPr lvl="0"/>
            <a:endParaRPr lang="en-US" sz="200" b="0" i="0" dirty="0">
              <a:effectLst/>
              <a:latin typeface="Century Gothic" panose="020B0502020202020204" pitchFamily="34" charset="0"/>
            </a:endParaRPr>
          </a:p>
          <a:p>
            <a:r>
              <a:rPr lang="en-US" sz="1200" b="1" dirty="0">
                <a:latin typeface="Century Gothic" panose="020B0502020202020204" pitchFamily="34" charset="0"/>
              </a:rPr>
              <a:t>*Starting the week of March 4</a:t>
            </a:r>
            <a:r>
              <a:rPr lang="en-US" sz="1200" b="1" baseline="30000" dirty="0">
                <a:latin typeface="Century Gothic" panose="020B0502020202020204" pitchFamily="34" charset="0"/>
              </a:rPr>
              <a:t>th</a:t>
            </a:r>
            <a:r>
              <a:rPr lang="en-US" sz="1200" b="1" dirty="0">
                <a:latin typeface="Century Gothic" panose="020B0502020202020204" pitchFamily="34" charset="0"/>
              </a:rPr>
              <a:t>, </a:t>
            </a:r>
            <a:r>
              <a:rPr lang="en-US" sz="1200" b="1" dirty="0" err="1">
                <a:latin typeface="Century Gothic" panose="020B0502020202020204" pitchFamily="34" charset="0"/>
              </a:rPr>
              <a:t>ipads</a:t>
            </a:r>
            <a:r>
              <a:rPr lang="en-US" sz="1200" b="1" dirty="0">
                <a:latin typeface="Century Gothic" panose="020B0502020202020204" pitchFamily="34" charset="0"/>
              </a:rPr>
              <a:t> will come back and </a:t>
            </a:r>
          </a:p>
          <a:p>
            <a:r>
              <a:rPr lang="en-US" sz="1200" b="1" dirty="0">
                <a:latin typeface="Century Gothic" panose="020B0502020202020204" pitchFamily="34" charset="0"/>
              </a:rPr>
              <a:t>forth from home to school to practice for the state test until</a:t>
            </a:r>
          </a:p>
          <a:p>
            <a:r>
              <a:rPr lang="en-US" sz="1200" b="1" dirty="0">
                <a:latin typeface="Century Gothic" panose="020B0502020202020204" pitchFamily="34" charset="0"/>
              </a:rPr>
              <a:t>March 22. The only app students should use at home is the </a:t>
            </a:r>
          </a:p>
          <a:p>
            <a:r>
              <a:rPr lang="en-US" sz="1200" b="1" dirty="0">
                <a:latin typeface="Century Gothic" panose="020B0502020202020204" pitchFamily="34" charset="0"/>
              </a:rPr>
              <a:t>Secure Test App.*</a:t>
            </a:r>
          </a:p>
          <a:p>
            <a:endParaRPr lang="en-US" sz="1200" b="1" dirty="0">
              <a:latin typeface="Century Gothic" panose="020B0502020202020204" pitchFamily="34" charset="0"/>
            </a:endParaRPr>
          </a:p>
          <a:p>
            <a:r>
              <a:rPr lang="en-US" sz="1200" b="1" dirty="0">
                <a:latin typeface="Century Gothic" panose="020B0502020202020204" pitchFamily="34" charset="0"/>
              </a:rPr>
              <a:t>    March 22nd – </a:t>
            </a:r>
            <a:r>
              <a:rPr lang="en-US" sz="1200" dirty="0">
                <a:latin typeface="Century Gothic" panose="020B0502020202020204" pitchFamily="34" charset="0"/>
              </a:rPr>
              <a:t>End of 3</a:t>
            </a:r>
            <a:r>
              <a:rPr lang="en-US" sz="1200" baseline="30000" dirty="0">
                <a:latin typeface="Century Gothic" panose="020B0502020202020204" pitchFamily="34" charset="0"/>
              </a:rPr>
              <a:t>rd</a:t>
            </a:r>
            <a:r>
              <a:rPr lang="en-US" sz="1200" dirty="0">
                <a:latin typeface="Century Gothic" panose="020B0502020202020204" pitchFamily="34" charset="0"/>
              </a:rPr>
              <a:t> Quarter</a:t>
            </a:r>
            <a:endParaRPr lang="en-US" sz="1200" b="1" dirty="0">
              <a:latin typeface="Century Gothic" panose="020B0502020202020204" pitchFamily="34" charset="0"/>
            </a:endParaRPr>
          </a:p>
          <a:p>
            <a:endParaRPr lang="en-US" sz="500" b="1" dirty="0">
              <a:latin typeface="Century Gothic" panose="020B0502020202020204" pitchFamily="34" charset="0"/>
            </a:endParaRPr>
          </a:p>
          <a:p>
            <a:pPr marL="168275" indent="-168275">
              <a:buFont typeface="Arial" panose="020B0604020202020204" pitchFamily="34" charset="0"/>
              <a:buChar char="•"/>
            </a:pPr>
            <a:r>
              <a:rPr lang="en-US" sz="1200" b="1" dirty="0">
                <a:latin typeface="Century Gothic" panose="020B0502020202020204" pitchFamily="34" charset="0"/>
              </a:rPr>
              <a:t>March 26th </a:t>
            </a:r>
            <a:r>
              <a:rPr lang="en-US" sz="1200" dirty="0">
                <a:latin typeface="Century Gothic" panose="020B0502020202020204" pitchFamily="34" charset="0"/>
              </a:rPr>
              <a:t>– Parent / Teacher Conferences</a:t>
            </a:r>
          </a:p>
          <a:p>
            <a:pPr marL="168275" indent="-168275">
              <a:buFont typeface="Arial" panose="020B0604020202020204" pitchFamily="34" charset="0"/>
              <a:buChar char="•"/>
            </a:pPr>
            <a:r>
              <a:rPr lang="en-US" sz="1200" b="1" dirty="0">
                <a:latin typeface="Century Gothic" panose="020B0502020202020204" pitchFamily="34" charset="0"/>
              </a:rPr>
              <a:t>March 29</a:t>
            </a:r>
            <a:r>
              <a:rPr lang="en-US" sz="1200" dirty="0">
                <a:latin typeface="Century Gothic" panose="020B0502020202020204" pitchFamily="34" charset="0"/>
              </a:rPr>
              <a:t>-Good Friday-No School</a:t>
            </a:r>
          </a:p>
          <a:p>
            <a:pPr marL="168275" indent="-168275">
              <a:buFont typeface="Arial" panose="020B0604020202020204" pitchFamily="34" charset="0"/>
              <a:buChar char="•"/>
            </a:pPr>
            <a:r>
              <a:rPr lang="en-US" sz="1200" dirty="0">
                <a:latin typeface="Century Gothic" panose="020B0502020202020204" pitchFamily="34" charset="0"/>
              </a:rPr>
              <a:t>The </a:t>
            </a:r>
            <a:r>
              <a:rPr lang="en-US" sz="1200" b="1" dirty="0">
                <a:latin typeface="Century Gothic" panose="020B0502020202020204" pitchFamily="34" charset="0"/>
              </a:rPr>
              <a:t>Ohio State Test </a:t>
            </a:r>
            <a:r>
              <a:rPr lang="en-US" sz="1200" dirty="0">
                <a:latin typeface="Century Gothic" panose="020B0502020202020204" pitchFamily="34" charset="0"/>
              </a:rPr>
              <a:t>will be in </a:t>
            </a:r>
            <a:r>
              <a:rPr lang="en-US" sz="1200" b="1" dirty="0">
                <a:latin typeface="Century Gothic" panose="020B0502020202020204" pitchFamily="34" charset="0"/>
              </a:rPr>
              <a:t>April</a:t>
            </a:r>
            <a:r>
              <a:rPr lang="en-US" sz="1200" dirty="0">
                <a:latin typeface="Century Gothic" panose="020B0502020202020204" pitchFamily="34" charset="0"/>
              </a:rPr>
              <a:t>. More information sent</a:t>
            </a:r>
          </a:p>
          <a:p>
            <a:r>
              <a:rPr lang="en-US" sz="1200" dirty="0">
                <a:latin typeface="Century Gothic" panose="020B0502020202020204" pitchFamily="34" charset="0"/>
              </a:rPr>
              <a:t> home soon. </a:t>
            </a:r>
          </a:p>
        </p:txBody>
      </p:sp>
      <p:sp>
        <p:nvSpPr>
          <p:cNvPr id="12" name="TextBox 11">
            <a:extLst>
              <a:ext uri="{FF2B5EF4-FFF2-40B4-BE49-F238E27FC236}">
                <a16:creationId xmlns:a16="http://schemas.microsoft.com/office/drawing/2014/main" id="{1A15CB4A-2530-4E76-B3AB-13BD015B8CA5}"/>
              </a:ext>
            </a:extLst>
          </p:cNvPr>
          <p:cNvSpPr txBox="1"/>
          <p:nvPr/>
        </p:nvSpPr>
        <p:spPr>
          <a:xfrm>
            <a:off x="9077266" y="2936897"/>
            <a:ext cx="1958191" cy="2462213"/>
          </a:xfrm>
          <a:prstGeom prst="rect">
            <a:avLst/>
          </a:prstGeom>
          <a:solidFill>
            <a:schemeClr val="bg1"/>
          </a:solidFill>
          <a:ln w="63500" cmpd="sng">
            <a:solidFill>
              <a:schemeClr val="tx1"/>
            </a:solidFill>
          </a:ln>
        </p:spPr>
        <p:txBody>
          <a:bodyPr wrap="square" rtlCol="0">
            <a:spAutoFit/>
          </a:bodyPr>
          <a:lstStyle/>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a:p>
            <a:pPr lvl="0"/>
            <a:endParaRPr lang="en-US" sz="1100" dirty="0">
              <a:latin typeface="Century Gothic" panose="020B0502020202020204" pitchFamily="34" charset="0"/>
            </a:endParaRPr>
          </a:p>
          <a:p>
            <a:pPr lvl="0"/>
            <a:endParaRPr lang="en-US" sz="1100" b="0" i="0" dirty="0">
              <a:effectLst/>
              <a:latin typeface="Century Gothic" panose="020B0502020202020204" pitchFamily="34" charset="0"/>
            </a:endParaRPr>
          </a:p>
        </p:txBody>
      </p:sp>
      <p:pic>
        <p:nvPicPr>
          <p:cNvPr id="1026" name="Picture 2" descr="Bitmoji Image">
            <a:extLst>
              <a:ext uri="{FF2B5EF4-FFF2-40B4-BE49-F238E27FC236}">
                <a16:creationId xmlns:a16="http://schemas.microsoft.com/office/drawing/2014/main" id="{DEB28079-41B5-4E77-B5FF-DE94885C5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62" r="17926"/>
          <a:stretch/>
        </p:blipFill>
        <p:spPr bwMode="auto">
          <a:xfrm>
            <a:off x="-1570609" y="4307945"/>
            <a:ext cx="1351127" cy="2182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ory book clipart - Clip Art Library">
            <a:extLst>
              <a:ext uri="{FF2B5EF4-FFF2-40B4-BE49-F238E27FC236}">
                <a16:creationId xmlns:a16="http://schemas.microsoft.com/office/drawing/2014/main" id="{3E6776CC-17ED-4EA5-AE61-48BD1FEEB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4627" y="2549821"/>
            <a:ext cx="434905" cy="285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1C5292C-3A1C-41DD-8A81-B9A4B0871845}"/>
              </a:ext>
            </a:extLst>
          </p:cNvPr>
          <p:cNvPicPr>
            <a:picLocks noChangeAspect="1"/>
          </p:cNvPicPr>
          <p:nvPr/>
        </p:nvPicPr>
        <p:blipFill>
          <a:blip r:embed="rId6"/>
          <a:stretch>
            <a:fillRect/>
          </a:stretch>
        </p:blipFill>
        <p:spPr>
          <a:xfrm>
            <a:off x="5372100" y="2361176"/>
            <a:ext cx="1508245" cy="2090543"/>
          </a:xfrm>
          <a:prstGeom prst="rect">
            <a:avLst/>
          </a:prstGeom>
        </p:spPr>
      </p:pic>
      <p:pic>
        <p:nvPicPr>
          <p:cNvPr id="7" name="Picture 4" descr="go team">
            <a:extLst>
              <a:ext uri="{FF2B5EF4-FFF2-40B4-BE49-F238E27FC236}">
                <a16:creationId xmlns:a16="http://schemas.microsoft.com/office/drawing/2014/main" id="{0C618483-6223-4B31-8F17-BA722307C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7175" y="3569868"/>
            <a:ext cx="1958191" cy="19581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3C9424-B959-DBBB-DC07-FBBAC7D7C4EA}"/>
              </a:ext>
            </a:extLst>
          </p:cNvPr>
          <p:cNvSpPr txBox="1"/>
          <p:nvPr/>
        </p:nvSpPr>
        <p:spPr>
          <a:xfrm>
            <a:off x="2868044" y="700748"/>
            <a:ext cx="4014250" cy="923330"/>
          </a:xfrm>
          <a:prstGeom prst="rect">
            <a:avLst/>
          </a:prstGeom>
          <a:noFill/>
        </p:spPr>
        <p:txBody>
          <a:bodyPr wrap="square" rtlCol="0">
            <a:spAutoFit/>
          </a:bodyPr>
          <a:lstStyle/>
          <a:p>
            <a:r>
              <a:rPr lang="en-US" sz="5400" dirty="0">
                <a:latin typeface="KG Eyes Wide Open"/>
                <a:cs typeface="KG Eyes Wide Open"/>
              </a:rPr>
              <a:t>Mrs. Lefeld</a:t>
            </a:r>
          </a:p>
        </p:txBody>
      </p:sp>
    </p:spTree>
    <p:extLst>
      <p:ext uri="{BB962C8B-B14F-4D97-AF65-F5344CB8AC3E}">
        <p14:creationId xmlns:p14="http://schemas.microsoft.com/office/powerpoint/2010/main" val="353404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45942AD4C974BADD71880CDFB7468" ma:contentTypeVersion="16" ma:contentTypeDescription="Create a new document." ma:contentTypeScope="" ma:versionID="065ceac4714883b9b0abf4bc5ac43651">
  <xsd:schema xmlns:xsd="http://www.w3.org/2001/XMLSchema" xmlns:xs="http://www.w3.org/2001/XMLSchema" xmlns:p="http://schemas.microsoft.com/office/2006/metadata/properties" xmlns:ns3="3f65fc3f-b2e8-4971-a08d-5faa67b3b6af" xmlns:ns4="951ddb55-f3dd-4344-b753-43c7be051798" targetNamespace="http://schemas.microsoft.com/office/2006/metadata/properties" ma:root="true" ma:fieldsID="7c4124d9a1ac6964b1f517c87fa24f1a" ns3:_="" ns4:_="">
    <xsd:import namespace="3f65fc3f-b2e8-4971-a08d-5faa67b3b6af"/>
    <xsd:import namespace="951ddb55-f3dd-4344-b753-43c7be0517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5fc3f-b2e8-4971-a08d-5faa67b3b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1ddb55-f3dd-4344-b753-43c7be0517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f65fc3f-b2e8-4971-a08d-5faa67b3b6af" xsi:nil="true"/>
  </documentManagement>
</p:properties>
</file>

<file path=customXml/itemProps1.xml><?xml version="1.0" encoding="utf-8"?>
<ds:datastoreItem xmlns:ds="http://schemas.openxmlformats.org/officeDocument/2006/customXml" ds:itemID="{B2BD9AEC-0B1F-492D-B045-63AB0EE9A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65fc3f-b2e8-4971-a08d-5faa67b3b6af"/>
    <ds:schemaRef ds:uri="951ddb55-f3dd-4344-b753-43c7be051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1C18D2-817D-417A-8F43-BF4175DBD8BE}">
  <ds:schemaRefs>
    <ds:schemaRef ds:uri="http://schemas.microsoft.com/sharepoint/v3/contenttype/forms"/>
  </ds:schemaRefs>
</ds:datastoreItem>
</file>

<file path=customXml/itemProps3.xml><?xml version="1.0" encoding="utf-8"?>
<ds:datastoreItem xmlns:ds="http://schemas.openxmlformats.org/officeDocument/2006/customXml" ds:itemID="{F540C41F-E42E-4C11-BBFB-90111EF7AD04}">
  <ds:schemaRefs>
    <ds:schemaRef ds:uri="http://purl.org/dc/elements/1.1/"/>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951ddb55-f3dd-4344-b753-43c7be051798"/>
    <ds:schemaRef ds:uri="3f65fc3f-b2e8-4971-a08d-5faa67b3b6a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8359</TotalTime>
  <Words>322</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Aldhabi</vt:lpstr>
      <vt:lpstr>Arial</vt:lpstr>
      <vt:lpstr>Calibri</vt:lpstr>
      <vt:lpstr>Century Gothic</vt:lpstr>
      <vt:lpstr>HelloAntsClose</vt:lpstr>
      <vt:lpstr>KG Eyes Wide Open</vt:lpstr>
      <vt:lpstr>Shadows Into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Levine</dc:creator>
  <cp:lastModifiedBy>MARY LEFELD</cp:lastModifiedBy>
  <cp:revision>50</cp:revision>
  <cp:lastPrinted>2024-03-01T14:19:18Z</cp:lastPrinted>
  <dcterms:created xsi:type="dcterms:W3CDTF">2014-08-14T15:08:47Z</dcterms:created>
  <dcterms:modified xsi:type="dcterms:W3CDTF">2024-03-01T14:20:46Z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0x010100C4B45942AD4C974BADD71880CDFB7468</vt:lpwstr>
  </property>
</Properties>
</file>